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7" r:id="rId26"/>
    <p:sldId id="288" r:id="rId27"/>
    <p:sldId id="289" r:id="rId28"/>
    <p:sldId id="290" r:id="rId29"/>
    <p:sldId id="291" r:id="rId30"/>
    <p:sldId id="292" r:id="rId31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7C907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6386" autoAdjust="0"/>
  </p:normalViewPr>
  <p:slideViewPr>
    <p:cSldViewPr snapToGrid="0">
      <p:cViewPr varScale="1">
        <p:scale>
          <a:sx n="106" d="100"/>
          <a:sy n="106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490926-4E3E-48BC-A549-6E0ADA6CFA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542361-70F4-49ED-972E-B2E4101FF04C}" type="slidenum">
              <a:rPr lang="en-US"/>
              <a:pPr/>
              <a:t>1</a:t>
            </a:fld>
            <a:endParaRPr lang="en-US"/>
          </a:p>
        </p:txBody>
      </p:sp>
      <p:sp>
        <p:nvSpPr>
          <p:cNvPr id="90214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214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501C33-37EA-4723-BEFB-DD7E969F89B1}" type="slidenum">
              <a:rPr lang="en-US"/>
              <a:pPr/>
              <a:t>10</a:t>
            </a:fld>
            <a:endParaRPr lang="en-US"/>
          </a:p>
        </p:txBody>
      </p:sp>
      <p:sp>
        <p:nvSpPr>
          <p:cNvPr id="100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647D3-D76D-4F2F-9FE2-D607B7AB9FAE}" type="slidenum">
              <a:rPr lang="en-US"/>
              <a:pPr/>
              <a:t>11</a:t>
            </a:fld>
            <a:endParaRPr lang="en-US"/>
          </a:p>
        </p:txBody>
      </p:sp>
      <p:sp>
        <p:nvSpPr>
          <p:cNvPr id="100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CC8ED1-99D1-4A50-A5FE-95D1CB3CF375}" type="slidenum">
              <a:rPr lang="en-US"/>
              <a:pPr/>
              <a:t>12</a:t>
            </a:fld>
            <a:endParaRPr lang="en-US"/>
          </a:p>
        </p:txBody>
      </p:sp>
      <p:sp>
        <p:nvSpPr>
          <p:cNvPr id="1006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4F473C-B154-4717-9888-AF58AADB1A91}" type="slidenum">
              <a:rPr lang="en-US"/>
              <a:pPr/>
              <a:t>13</a:t>
            </a:fld>
            <a:endParaRPr lang="en-US"/>
          </a:p>
        </p:txBody>
      </p:sp>
      <p:sp>
        <p:nvSpPr>
          <p:cNvPr id="100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5D9EEB-B194-48C2-897F-7DCE61514224}" type="slidenum">
              <a:rPr lang="en-US"/>
              <a:pPr/>
              <a:t>14</a:t>
            </a:fld>
            <a:endParaRPr lang="en-US"/>
          </a:p>
        </p:txBody>
      </p:sp>
      <p:sp>
        <p:nvSpPr>
          <p:cNvPr id="1010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4DEF6C-7349-4AB5-819F-4D018E7EEDCC}" type="slidenum">
              <a:rPr lang="en-US"/>
              <a:pPr/>
              <a:t>15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E48B0C-0881-47FA-9549-A30FAB2B4C68}" type="slidenum">
              <a:rPr lang="en-US"/>
              <a:pPr/>
              <a:t>16</a:t>
            </a:fld>
            <a:endParaRPr lang="en-US"/>
          </a:p>
        </p:txBody>
      </p:sp>
      <p:sp>
        <p:nvSpPr>
          <p:cNvPr id="101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60BC91-E0A2-45DF-B703-796F7AD7259E}" type="slidenum">
              <a:rPr lang="en-US"/>
              <a:pPr/>
              <a:t>17</a:t>
            </a:fld>
            <a:endParaRPr lang="en-US"/>
          </a:p>
        </p:txBody>
      </p:sp>
      <p:sp>
        <p:nvSpPr>
          <p:cNvPr id="101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F38148-6DE9-4201-A2E6-329331DE2F34}" type="slidenum">
              <a:rPr lang="en-US"/>
              <a:pPr/>
              <a:t>18</a:t>
            </a:fld>
            <a:endParaRPr lang="en-US"/>
          </a:p>
        </p:txBody>
      </p:sp>
      <p:sp>
        <p:nvSpPr>
          <p:cNvPr id="102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0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58E3FE-5A0D-480F-A828-A5D79B9EDBC1}" type="slidenum">
              <a:rPr lang="en-US"/>
              <a:pPr/>
              <a:t>19</a:t>
            </a:fld>
            <a:endParaRPr lang="en-US"/>
          </a:p>
        </p:txBody>
      </p:sp>
      <p:sp>
        <p:nvSpPr>
          <p:cNvPr id="102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0F6C3-1EA9-446F-8990-B63BDA43CF17}" type="slidenum">
              <a:rPr lang="en-US"/>
              <a:pPr/>
              <a:t>2</a:t>
            </a:fld>
            <a:endParaRPr lang="en-US"/>
          </a:p>
        </p:txBody>
      </p:sp>
      <p:sp>
        <p:nvSpPr>
          <p:cNvPr id="98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6FFF87-87B8-41A4-A36B-236C8CD8167E}" type="slidenum">
              <a:rPr lang="en-US"/>
              <a:pPr/>
              <a:t>20</a:t>
            </a:fld>
            <a:endParaRPr lang="en-US"/>
          </a:p>
        </p:txBody>
      </p:sp>
      <p:sp>
        <p:nvSpPr>
          <p:cNvPr id="102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90C871-B0E0-410B-88DF-9F07C159C737}" type="slidenum">
              <a:rPr lang="en-US"/>
              <a:pPr/>
              <a:t>21</a:t>
            </a:fld>
            <a:endParaRPr lang="en-US"/>
          </a:p>
        </p:txBody>
      </p:sp>
      <p:sp>
        <p:nvSpPr>
          <p:cNvPr id="102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53AF9-A816-4D8E-B9BE-BED844A4B727}" type="slidenum">
              <a:rPr lang="en-US"/>
              <a:pPr/>
              <a:t>22</a:t>
            </a:fld>
            <a:endParaRPr lang="en-US"/>
          </a:p>
        </p:txBody>
      </p:sp>
      <p:sp>
        <p:nvSpPr>
          <p:cNvPr id="102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2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AA27E0-343D-438A-80FB-8439A2E62F20}" type="slidenum">
              <a:rPr lang="en-US"/>
              <a:pPr/>
              <a:t>23</a:t>
            </a:fld>
            <a:endParaRPr lang="en-US"/>
          </a:p>
        </p:txBody>
      </p:sp>
      <p:sp>
        <p:nvSpPr>
          <p:cNvPr id="103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31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FEDA63-B76E-44FF-83EA-610CC0652D40}" type="slidenum">
              <a:rPr lang="en-US"/>
              <a:pPr/>
              <a:t>24</a:t>
            </a:fld>
            <a:endParaRPr lang="en-US"/>
          </a:p>
        </p:txBody>
      </p:sp>
      <p:sp>
        <p:nvSpPr>
          <p:cNvPr id="103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3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B1A2E7-DE17-4ED6-A8A7-AAEA7E055A75}" type="slidenum">
              <a:rPr lang="en-US"/>
              <a:pPr/>
              <a:t>25</a:t>
            </a:fld>
            <a:endParaRPr lang="en-US"/>
          </a:p>
        </p:txBody>
      </p:sp>
      <p:sp>
        <p:nvSpPr>
          <p:cNvPr id="103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39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805CA-A711-4329-A1D2-40761C1521E0}" type="slidenum">
              <a:rPr lang="en-US"/>
              <a:pPr/>
              <a:t>26</a:t>
            </a:fld>
            <a:endParaRPr lang="en-US"/>
          </a:p>
        </p:txBody>
      </p:sp>
      <p:sp>
        <p:nvSpPr>
          <p:cNvPr id="104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1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51D048-69C5-44BE-8F73-992C146CB76C}" type="slidenum">
              <a:rPr lang="en-US"/>
              <a:pPr/>
              <a:t>27</a:t>
            </a:fld>
            <a:endParaRPr lang="en-US"/>
          </a:p>
        </p:txBody>
      </p:sp>
      <p:sp>
        <p:nvSpPr>
          <p:cNvPr id="104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12881-DD68-4A96-8547-CBA78A932A7F}" type="slidenum">
              <a:rPr lang="en-US"/>
              <a:pPr/>
              <a:t>28</a:t>
            </a:fld>
            <a:endParaRPr lang="en-US"/>
          </a:p>
        </p:txBody>
      </p:sp>
      <p:sp>
        <p:nvSpPr>
          <p:cNvPr id="104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444F95-5723-43B5-A1FA-EB66F3D859DD}" type="slidenum">
              <a:rPr lang="en-US"/>
              <a:pPr/>
              <a:t>29</a:t>
            </a:fld>
            <a:endParaRPr lang="en-US"/>
          </a:p>
        </p:txBody>
      </p:sp>
      <p:sp>
        <p:nvSpPr>
          <p:cNvPr id="1047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FEE16D-552F-4D9E-8268-BACF1D269A93}" type="slidenum">
              <a:rPr lang="en-US"/>
              <a:pPr/>
              <a:t>3</a:t>
            </a:fld>
            <a:endParaRPr lang="en-US"/>
          </a:p>
        </p:txBody>
      </p:sp>
      <p:sp>
        <p:nvSpPr>
          <p:cNvPr id="98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C82333-F8D9-4C1D-BCE4-C7E0A9463142}" type="slidenum">
              <a:rPr lang="en-US"/>
              <a:pPr/>
              <a:t>30</a:t>
            </a:fld>
            <a:endParaRPr lang="en-US"/>
          </a:p>
        </p:txBody>
      </p:sp>
      <p:sp>
        <p:nvSpPr>
          <p:cNvPr id="104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4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47523-FBDD-40CB-9CC9-C9888D2C466B}" type="slidenum">
              <a:rPr lang="en-US"/>
              <a:pPr/>
              <a:t>4</a:t>
            </a:fld>
            <a:endParaRPr lang="en-US"/>
          </a:p>
        </p:txBody>
      </p:sp>
      <p:sp>
        <p:nvSpPr>
          <p:cNvPr id="99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B63D19-DCE5-4C57-B2EE-6CD85440CFA0}" type="slidenum">
              <a:rPr lang="en-US"/>
              <a:pPr/>
              <a:t>5</a:t>
            </a:fld>
            <a:endParaRPr lang="en-US"/>
          </a:p>
        </p:txBody>
      </p:sp>
      <p:sp>
        <p:nvSpPr>
          <p:cNvPr id="99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C8F3B9-5493-4533-B8B2-745381D52B93}" type="slidenum">
              <a:rPr lang="en-US"/>
              <a:pPr/>
              <a:t>6</a:t>
            </a:fld>
            <a:endParaRPr lang="en-US"/>
          </a:p>
        </p:txBody>
      </p:sp>
      <p:sp>
        <p:nvSpPr>
          <p:cNvPr id="99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24C1EC-9F33-4D82-8FF0-9453262A386B}" type="slidenum">
              <a:rPr lang="en-US"/>
              <a:pPr/>
              <a:t>7</a:t>
            </a:fld>
            <a:endParaRPr lang="en-US"/>
          </a:p>
        </p:txBody>
      </p:sp>
      <p:sp>
        <p:nvSpPr>
          <p:cNvPr id="99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8BCBB7-FE9D-4AD9-AA73-553B7DFC53DC}" type="slidenum">
              <a:rPr lang="en-US"/>
              <a:pPr/>
              <a:t>8</a:t>
            </a:fld>
            <a:endParaRPr lang="en-US"/>
          </a:p>
        </p:txBody>
      </p:sp>
      <p:sp>
        <p:nvSpPr>
          <p:cNvPr id="99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A92687-B91F-4230-B340-BA9595596488}" type="slidenum">
              <a:rPr lang="en-US"/>
              <a:pPr/>
              <a:t>9</a:t>
            </a:fld>
            <a:endParaRPr lang="en-US"/>
          </a:p>
        </p:txBody>
      </p:sp>
      <p:sp>
        <p:nvSpPr>
          <p:cNvPr id="1000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1CDAB-2B36-45AC-90A7-19F018D267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E3928-D605-4608-8D29-1D70B06035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5FBB6-858F-4CE7-8786-BD7073DA5B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0841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43338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EFB18456-5680-4736-9218-07E5BFA6BA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80841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43338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98A33CEE-6EF2-4AA3-96D8-C8B56EE48D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6C0B2-82D7-4F36-B42F-51B2887BFC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DA5C3-FA6E-4ECC-BE33-720568E380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B237D-B0AF-4813-83DE-F0EE7622F9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BDF0B-B4C4-4EB2-8BB3-B384851D9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CCF33-62F8-42DC-9CA2-12630FB93D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52C4E-D29B-4B85-9756-3ABB97BE5C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1B5C0-4ADC-4933-850A-B8E9464904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5F60A-D1E0-48C0-8ADC-23695434E8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80841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4333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2475" y="6505575"/>
            <a:ext cx="16113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106436-AFBF-455D-8A34-6AE9879A5A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/>
              <a:t>      </a:t>
            </a:r>
            <a:r>
              <a:rPr lang="en" sz="2800"/>
              <a:t>COMPARISON OF SMALL SAMPLE MEANS</a:t>
            </a:r>
            <a:endParaRPr lang="en-US" sz="2800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Course title: </a:t>
            </a:r>
            <a:r>
              <a:rPr lang="en" sz="1400" b="1" dirty="0"/>
              <a:t>MEDICAL STATISTICS AND INFORMATICS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Lecture no. 14</a:t>
            </a:r>
            <a:r>
              <a:rPr lang="en" sz="1400" b="1" dirty="0"/>
              <a:t>  Class:01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Teaching unit: </a:t>
            </a:r>
            <a:r>
              <a:rPr lang="en" sz="1400" b="1" dirty="0"/>
              <a:t>Comparing the means of small samples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Thematic units: </a:t>
            </a:r>
            <a:r>
              <a:rPr lang="en" sz="1400" b="1" dirty="0"/>
              <a:t>t distribution. t one-sample method. The middle of two independents   sample. Use of transformations.</a:t>
            </a:r>
            <a:endParaRPr lang="ru-RU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Prepared by : </a:t>
            </a:r>
            <a:r>
              <a:rPr lang="en" sz="1400" b="1" i="1" dirty="0"/>
              <a:t>Prof. Dr. Nebojsa Zdravković</a:t>
            </a:r>
            <a:endParaRPr lang="en-US" sz="1400" b="1" i="1" dirty="0"/>
          </a:p>
        </p:txBody>
      </p:sp>
      <p:sp>
        <p:nvSpPr>
          <p:cNvPr id="901124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25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01126" name="Line 6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01127" name="Rectangle 7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en" sz="1000" dirty="0"/>
              <a:t>Copyright © 2016 - Faculty of Medical Sciences, University of Kragujevac. Copying and reproduction is not permitted.</a:t>
            </a:r>
          </a:p>
        </p:txBody>
      </p:sp>
      <p:pic>
        <p:nvPicPr>
          <p:cNvPr id="901129" name="Picture 9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3B542-AFC9-4CA4-B87A-D99AC1C9AF5C}" type="slidenum">
              <a:rPr lang="en-US"/>
              <a:pPr/>
              <a:t>10</a:t>
            </a:fld>
            <a:endParaRPr lang="en-US"/>
          </a:p>
        </p:txBody>
      </p:sp>
      <p:sp>
        <p:nvSpPr>
          <p:cNvPr id="100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i="1"/>
              <a:t>t</a:t>
            </a:r>
            <a:r>
              <a:rPr lang="en"/>
              <a:t> one-sample method </a:t>
            </a:r>
          </a:p>
        </p:txBody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600"/>
              <a:t>We can use it to find confidence intervals for means estimated from a small sample from the Normal distribution</a:t>
            </a:r>
            <a:endParaRPr lang="sr-Latn-CS" sz="2600"/>
          </a:p>
          <a:p>
            <a:r>
              <a:rPr lang="en" sz="2600"/>
              <a:t>Of course we don't have small samples in sample testing</a:t>
            </a:r>
            <a:endParaRPr lang="sr-Latn-CS" sz="2600"/>
          </a:p>
          <a:p>
            <a:pPr lvl="1"/>
            <a:r>
              <a:rPr lang="en" sz="2200"/>
              <a:t>often find them in clinical studies</a:t>
            </a:r>
            <a:endParaRPr lang="sr-Latn-CS" sz="2200"/>
          </a:p>
          <a:p>
            <a:r>
              <a:rPr lang="en" sz="2600"/>
              <a:t>We can use </a:t>
            </a:r>
            <a:r>
              <a:rPr lang="en" sz="2600" i="1"/>
              <a:t>t</a:t>
            </a:r>
            <a:r>
              <a:rPr lang="en" sz="2600"/>
              <a:t> distribution to find a confidence interval for the magnitude of the difference</a:t>
            </a:r>
            <a:endParaRPr lang="sr-Cyrl-CS" sz="2600"/>
          </a:p>
          <a:p>
            <a:pPr lvl="1"/>
            <a:r>
              <a:rPr lang="en" sz="2200"/>
              <a:t>between two treated groups, or</a:t>
            </a:r>
            <a:endParaRPr lang="sr-Cyrl-CS" sz="2200"/>
          </a:p>
          <a:p>
            <a:pPr lvl="1"/>
            <a:r>
              <a:rPr lang="en" sz="2200"/>
              <a:t>between measurements obtained from subjects under the two conditions</a:t>
            </a:r>
            <a:endParaRPr lang="sr-Latn-CS" sz="2200"/>
          </a:p>
        </p:txBody>
      </p:sp>
    </p:spTree>
  </p:cSld>
  <p:clrMapOvr>
    <a:masterClrMapping/>
  </p:clrMapOvr>
  <p:transition advTm="46519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7AFD4-4709-435D-9973-B6536356483D}" type="slidenum">
              <a:rPr lang="en-US"/>
              <a:pPr/>
              <a:t>11</a:t>
            </a:fld>
            <a:endParaRPr lang="en-US"/>
          </a:p>
        </p:txBody>
      </p:sp>
      <p:sp>
        <p:nvSpPr>
          <p:cNvPr id="100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i="1"/>
              <a:t>t</a:t>
            </a:r>
            <a:r>
              <a:rPr lang="en"/>
              <a:t> one-sample method</a:t>
            </a:r>
            <a:endParaRPr lang="sr-Latn-CS"/>
          </a:p>
        </p:txBody>
      </p:sp>
      <p:sp>
        <p:nvSpPr>
          <p:cNvPr id="1003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800" dirty="0"/>
              <a:t>We want to evaluate mean of population, μ, using 95% confidence intervals </a:t>
            </a:r>
            <a:endParaRPr lang="sr-Cyrl-CS" sz="2800" dirty="0"/>
          </a:p>
          <a:p>
            <a:r>
              <a:rPr lang="en" sz="2800" dirty="0"/>
              <a:t>For 95% of samples, the difference between    and μ is at most </a:t>
            </a:r>
            <a:r>
              <a:rPr lang="en" sz="2800" i="1" dirty="0"/>
              <a:t>t</a:t>
            </a:r>
            <a:r>
              <a:rPr lang="en" sz="2800" dirty="0"/>
              <a:t> standard errors</a:t>
            </a:r>
            <a:endParaRPr lang="sr-Cyrl-CS" sz="2800" dirty="0"/>
          </a:p>
          <a:p>
            <a:pPr lvl="1"/>
            <a:r>
              <a:rPr lang="en" sz="2400" dirty="0"/>
              <a:t>where is </a:t>
            </a:r>
            <a:r>
              <a:rPr lang="en" sz="2400" i="1" dirty="0"/>
              <a:t>t</a:t>
            </a:r>
            <a:r>
              <a:rPr lang="en" sz="2400" dirty="0"/>
              <a:t> value of </a:t>
            </a:r>
            <a:r>
              <a:rPr lang="en" sz="2400" i="1" dirty="0"/>
              <a:t>t</a:t>
            </a:r>
            <a:r>
              <a:rPr lang="en" sz="2400" dirty="0"/>
              <a:t> distribution such that 95% of observations will be closer to zero than </a:t>
            </a:r>
            <a:r>
              <a:rPr lang="en" sz="2400" i="1" dirty="0"/>
              <a:t>t</a:t>
            </a:r>
            <a:endParaRPr lang="sr-Cyrl-CS" sz="2400" i="1" dirty="0"/>
          </a:p>
          <a:p>
            <a:r>
              <a:rPr lang="en" sz="2800" dirty="0"/>
              <a:t>For a large sample this will be 1.96, as for the Normal distribution</a:t>
            </a:r>
            <a:endParaRPr lang="sr-Cyrl-CS" sz="2800" dirty="0"/>
          </a:p>
          <a:p>
            <a:r>
              <a:rPr lang="en" sz="2800" dirty="0"/>
              <a:t>For small samples we have to use a two-tailed probability table </a:t>
            </a:r>
            <a:r>
              <a:rPr lang="en" sz="2800" i="1" dirty="0"/>
              <a:t>of the t </a:t>
            </a:r>
            <a:r>
              <a:rPr lang="en" sz="2800" dirty="0"/>
              <a:t>distribution  </a:t>
            </a:r>
          </a:p>
        </p:txBody>
      </p:sp>
      <p:sp>
        <p:nvSpPr>
          <p:cNvPr id="10035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0352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8704669"/>
              </p:ext>
            </p:extLst>
          </p:nvPr>
        </p:nvGraphicFramePr>
        <p:xfrm>
          <a:off x="7908131" y="2443543"/>
          <a:ext cx="311150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6725" imgH="177415" progId="Equation.3">
                  <p:embed/>
                </p:oleObj>
              </mc:Choice>
              <mc:Fallback>
                <p:oleObj name="Equation" r:id="rId3" imgW="126725" imgH="177415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8131" y="2443543"/>
                        <a:ext cx="311150" cy="455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34A40-D102-4F2C-9F65-DE27F9EAD628}" type="slidenum">
              <a:rPr lang="en-US"/>
              <a:pPr/>
              <a:t>12</a:t>
            </a:fld>
            <a:endParaRPr lang="en-US"/>
          </a:p>
        </p:txBody>
      </p:sp>
      <p:sp>
        <p:nvSpPr>
          <p:cNvPr id="100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i="1"/>
              <a:t>t</a:t>
            </a:r>
            <a:r>
              <a:rPr lang="en"/>
              <a:t> one-sample method</a:t>
            </a:r>
            <a:endParaRPr lang="sr-Latn-CS"/>
          </a:p>
        </p:txBody>
      </p:sp>
      <p:sp>
        <p:nvSpPr>
          <p:cNvPr id="1005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166100" cy="4725988"/>
          </a:xfrm>
        </p:spPr>
        <p:txBody>
          <a:bodyPr/>
          <a:lstStyle/>
          <a:p>
            <a:r>
              <a:rPr lang="en" sz="2600" dirty="0"/>
              <a:t>First we have to find one less our desired probability, which is 1- 0.95 = 0.05</a:t>
            </a:r>
          </a:p>
          <a:p>
            <a:pPr lvl="1"/>
            <a:r>
              <a:rPr lang="en" sz="2600" dirty="0"/>
              <a:t>we use the 0.05 column of the table to get the </a:t>
            </a:r>
            <a:r>
              <a:rPr lang="en" sz="2600" i="1" dirty="0"/>
              <a:t>t value</a:t>
            </a:r>
            <a:endParaRPr lang="sr-Cyrl-CS" sz="2600" i="1" dirty="0"/>
          </a:p>
          <a:p>
            <a:r>
              <a:rPr lang="en" sz="2600" dirty="0"/>
              <a:t>And the 95% confidence interval:</a:t>
            </a:r>
            <a:endParaRPr lang="sr-Cyrl-CS" sz="2600" dirty="0"/>
          </a:p>
          <a:p>
            <a:endParaRPr lang="sr-Cyrl-CS" sz="2600" dirty="0"/>
          </a:p>
          <a:p>
            <a:r>
              <a:rPr lang="en" sz="2600" dirty="0"/>
              <a:t>Common applications are to differences between measurements made</a:t>
            </a:r>
          </a:p>
          <a:p>
            <a:pPr lvl="1"/>
            <a:r>
              <a:rPr lang="en" sz="2200" dirty="0"/>
              <a:t>on the same or matched pair of respondents</a:t>
            </a:r>
            <a:endParaRPr lang="sr-Cyrl-CS" sz="2200" dirty="0"/>
          </a:p>
          <a:p>
            <a:pPr lvl="1"/>
            <a:r>
              <a:rPr lang="en" sz="2200" b="1" i="1" dirty="0"/>
              <a:t>it is a t </a:t>
            </a:r>
            <a:r>
              <a:rPr lang="en" sz="2200" b="1" dirty="0"/>
              <a:t>test for paired samples</a:t>
            </a:r>
            <a:r>
              <a:rPr lang="en" sz="2200" dirty="0"/>
              <a:t> (</a:t>
            </a:r>
            <a:r>
              <a:rPr lang="en" sz="2200" b="1" dirty="0"/>
              <a:t>paired </a:t>
            </a:r>
            <a:r>
              <a:rPr lang="en" sz="2200" b="1" i="1" dirty="0"/>
              <a:t>t </a:t>
            </a:r>
            <a:r>
              <a:rPr lang="en" sz="2200" b="1" dirty="0"/>
              <a:t>test</a:t>
            </a:r>
            <a:r>
              <a:rPr lang="en" sz="2200" dirty="0"/>
              <a:t>)</a:t>
            </a:r>
            <a:endParaRPr lang="sr-Latn-CS" sz="2200" dirty="0"/>
          </a:p>
        </p:txBody>
      </p:sp>
      <p:graphicFrame>
        <p:nvGraphicFramePr>
          <p:cNvPr id="1005572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80525961"/>
              </p:ext>
            </p:extLst>
          </p:nvPr>
        </p:nvGraphicFramePr>
        <p:xfrm>
          <a:off x="371475" y="3694113"/>
          <a:ext cx="10807400" cy="48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754624" imgH="266543" progId="Word.Document.8">
                  <p:embed/>
                </p:oleObj>
              </mc:Choice>
              <mc:Fallback>
                <p:oleObj name="Document" r:id="rId3" imgW="5754624" imgH="266543" progId="Word.Documen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r="38168" b="-6779"/>
                      <a:stretch>
                        <a:fillRect/>
                      </a:stretch>
                    </p:blipFill>
                    <p:spPr bwMode="auto">
                      <a:xfrm>
                        <a:off x="371475" y="3694113"/>
                        <a:ext cx="10807400" cy="488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1CF60-3CD6-4980-957D-187E19C3F53B}" type="slidenum">
              <a:rPr lang="en-US"/>
              <a:pPr/>
              <a:t>13</a:t>
            </a:fld>
            <a:endParaRPr lang="en-US"/>
          </a:p>
        </p:txBody>
      </p:sp>
      <p:sp>
        <p:nvSpPr>
          <p:cNvPr id="100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Capillary density (per mm2) in the foot of patients with ulceration and in a healthy control group</a:t>
            </a:r>
            <a:endParaRPr lang="sr-Latn-CS" sz="2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E4BC39-E23B-5A92-81ED-B521561B6E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60" t="22140" r="78207" b="15577"/>
          <a:stretch/>
        </p:blipFill>
        <p:spPr>
          <a:xfrm>
            <a:off x="1999488" y="1391931"/>
            <a:ext cx="5644896" cy="4801605"/>
          </a:xfrm>
          <a:prstGeom prst="rect">
            <a:avLst/>
          </a:prstGeom>
        </p:spPr>
      </p:pic>
    </p:spTree>
  </p:cSld>
  <p:clrMapOvr>
    <a:masterClrMapping/>
  </p:clrMapOvr>
  <p:transition advTm="46519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14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060F-912C-4B21-850B-0C00930D0ACC}" type="slidenum">
              <a:rPr lang="en-US"/>
              <a:pPr/>
              <a:t>14</a:t>
            </a:fld>
            <a:endParaRPr lang="en-US"/>
          </a:p>
        </p:txBody>
      </p:sp>
      <p:sp>
        <p:nvSpPr>
          <p:cNvPr id="1009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Capillary density (per mm2) in the foot of patients with ulceration and in a healthy control group</a:t>
            </a:r>
            <a:endParaRPr lang="sr-Latn-CS" sz="2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C11E00-C81F-9891-455B-83B6FCB774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08" t="22385" r="56933" b="9519"/>
          <a:stretch/>
        </p:blipFill>
        <p:spPr>
          <a:xfrm>
            <a:off x="1767841" y="1450847"/>
            <a:ext cx="5334634" cy="4884460"/>
          </a:xfrm>
          <a:prstGeom prst="rect">
            <a:avLst/>
          </a:prstGeom>
        </p:spPr>
      </p:pic>
    </p:spTree>
  </p:cSld>
  <p:clrMapOvr>
    <a:masterClrMapping/>
  </p:clrMapOvr>
  <p:transition advTm="46519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C307D-C5F7-4070-AF3E-E04E9EE54187}" type="slidenum">
              <a:rPr lang="en-US"/>
              <a:pPr/>
              <a:t>15</a:t>
            </a:fld>
            <a:endParaRPr lang="en-US"/>
          </a:p>
        </p:txBody>
      </p:sp>
      <p:sp>
        <p:nvSpPr>
          <p:cNvPr id="101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Two-sided probability points </a:t>
            </a:r>
            <a:r>
              <a:rPr lang="en" sz="3600" i="1"/>
              <a:t>of the t </a:t>
            </a:r>
            <a:r>
              <a:rPr lang="en" sz="3600"/>
              <a:t>distribution</a:t>
            </a:r>
            <a:endParaRPr lang="sr-Latn-CS" sz="3600"/>
          </a:p>
        </p:txBody>
      </p:sp>
      <p:graphicFrame>
        <p:nvGraphicFramePr>
          <p:cNvPr id="1013763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282707"/>
              </p:ext>
            </p:extLst>
          </p:nvPr>
        </p:nvGraphicFramePr>
        <p:xfrm>
          <a:off x="1751013" y="1360488"/>
          <a:ext cx="7318375" cy="495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25091" imgH="4076554" progId="Word.Document.8">
                  <p:embed/>
                </p:oleObj>
              </mc:Choice>
              <mc:Fallback>
                <p:oleObj name="Document" r:id="rId3" imgW="6025091" imgH="4076554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r="7292" b="25873"/>
                      <a:stretch>
                        <a:fillRect/>
                      </a:stretch>
                    </p:blipFill>
                    <p:spPr bwMode="auto">
                      <a:xfrm>
                        <a:off x="1751013" y="1360488"/>
                        <a:ext cx="7318375" cy="49514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12A32-1579-49AA-BD3A-B31B2967CF48}" type="slidenum">
              <a:rPr lang="en-US"/>
              <a:pPr/>
              <a:t>16</a:t>
            </a:fld>
            <a:endParaRPr lang="en-US"/>
          </a:p>
        </p:txBody>
      </p:sp>
      <p:sp>
        <p:nvSpPr>
          <p:cNvPr id="101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i="1"/>
              <a:t>t</a:t>
            </a:r>
            <a:r>
              <a:rPr lang="en"/>
              <a:t> one-sample method</a:t>
            </a:r>
            <a:endParaRPr lang="sr-Latn-CS"/>
          </a:p>
        </p:txBody>
      </p:sp>
      <p:sp>
        <p:nvSpPr>
          <p:cNvPr id="101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/>
              <a:t>We can use </a:t>
            </a:r>
            <a:r>
              <a:rPr lang="en" i="1"/>
              <a:t>the t </a:t>
            </a:r>
            <a:r>
              <a:rPr lang="en"/>
              <a:t>distribution</a:t>
            </a:r>
            <a:endParaRPr lang="sr-Latn-CS"/>
          </a:p>
          <a:p>
            <a:pPr lvl="1"/>
            <a:r>
              <a:rPr lang="en"/>
              <a:t>for testing the null hypothesis that the population mean difference is zero </a:t>
            </a:r>
            <a:endParaRPr lang="sr-Cyrl-CS"/>
          </a:p>
          <a:p>
            <a:r>
              <a:rPr lang="en"/>
              <a:t>We use the usual formula </a:t>
            </a:r>
            <a:endParaRPr lang="sr-Latn-CS"/>
          </a:p>
        </p:txBody>
      </p:sp>
      <p:sp>
        <p:nvSpPr>
          <p:cNvPr id="10158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15813" name="Object 5"/>
          <p:cNvGraphicFramePr>
            <a:graphicFrameLocks noChangeAspect="1"/>
          </p:cNvGraphicFramePr>
          <p:nvPr/>
        </p:nvGraphicFramePr>
        <p:xfrm>
          <a:off x="1346200" y="4208463"/>
          <a:ext cx="2933700" cy="1390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82700" imgH="609600" progId="Equation.3">
                  <p:embed/>
                </p:oleObj>
              </mc:Choice>
              <mc:Fallback>
                <p:oleObj name="Equation" r:id="rId3" imgW="1282700" imgH="609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6200" y="4208463"/>
                        <a:ext cx="2933700" cy="1390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B65C6-D301-4B21-9107-8BA5E1D08CCC}" type="slidenum">
              <a:rPr lang="en-US"/>
              <a:pPr/>
              <a:t>17</a:t>
            </a:fld>
            <a:endParaRPr lang="en-US"/>
          </a:p>
        </p:txBody>
      </p:sp>
      <p:sp>
        <p:nvSpPr>
          <p:cNvPr id="101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i="1"/>
              <a:t>t</a:t>
            </a:r>
            <a:r>
              <a:rPr lang="en"/>
              <a:t> one-sample method</a:t>
            </a:r>
            <a:endParaRPr lang="sr-Latn-CS"/>
          </a:p>
        </p:txBody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800"/>
              <a:t>We find that the probability of such an extreme resulting value is greater than 0.10</a:t>
            </a:r>
            <a:endParaRPr lang="sr-Cyrl-CS" sz="2800"/>
          </a:p>
          <a:p>
            <a:pPr lvl="1"/>
            <a:r>
              <a:rPr lang="en" sz="2400"/>
              <a:t>0.10 points of the distribution which is 1.75</a:t>
            </a:r>
            <a:endParaRPr lang="sr-Cyrl-CS" sz="2400"/>
          </a:p>
          <a:p>
            <a:r>
              <a:rPr lang="en" sz="2800"/>
              <a:t>Using a computer we would find</a:t>
            </a:r>
            <a:endParaRPr lang="sr-Latn-CS" sz="2800"/>
          </a:p>
          <a:p>
            <a:pPr lvl="1"/>
            <a:r>
              <a:rPr lang="en" sz="2400"/>
              <a:t>P = 0.6</a:t>
            </a:r>
            <a:endParaRPr lang="sr-Cyrl-CS" sz="2400"/>
          </a:p>
          <a:p>
            <a:r>
              <a:rPr lang="en" sz="2800"/>
              <a:t>The data are consistent with the null hypothesis, and we failed to demonstrate the existence of a difference</a:t>
            </a:r>
            <a:endParaRPr lang="sr-Cyrl-CS" sz="2800"/>
          </a:p>
          <a:p>
            <a:r>
              <a:rPr lang="en" sz="2800"/>
              <a:t>A confidence interval provides more information than a significance test</a:t>
            </a:r>
            <a:endParaRPr lang="sr-Latn-CS" sz="2800"/>
          </a:p>
        </p:txBody>
      </p:sp>
    </p:spTree>
  </p:cSld>
  <p:clrMapOvr>
    <a:masterClrMapping/>
  </p:clrMapOvr>
  <p:transition advTm="46519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4C7E4-04F4-42AE-9641-B206BB5D93D0}" type="slidenum">
              <a:rPr lang="en-US"/>
              <a:pPr/>
              <a:t>18</a:t>
            </a:fld>
            <a:endParaRPr lang="en-US"/>
          </a:p>
        </p:txBody>
      </p:sp>
      <p:sp>
        <p:nvSpPr>
          <p:cNvPr id="101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i="1"/>
              <a:t>t</a:t>
            </a:r>
            <a:r>
              <a:rPr lang="en"/>
              <a:t> one-sample method</a:t>
            </a:r>
            <a:endParaRPr lang="sr-Latn-CS"/>
          </a:p>
        </p:txBody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3000"/>
              <a:t>We can use a signed test to test the null hypothesis that there is no difference </a:t>
            </a:r>
            <a:endParaRPr lang="sr-Cyrl-CS" sz="3000"/>
          </a:p>
          <a:p>
            <a:r>
              <a:rPr lang="en" sz="3000"/>
              <a:t>That gives us 5 positives out of 12 differences</a:t>
            </a:r>
            <a:endParaRPr lang="sr-Cyrl-CS" sz="3000"/>
          </a:p>
          <a:p>
            <a:pPr lvl="1"/>
            <a:r>
              <a:rPr lang="en" sz="2600"/>
              <a:t>gives a two-tailed probability of 0.8, slightly higher than that given by </a:t>
            </a:r>
            <a:r>
              <a:rPr lang="en" sz="2600" i="1"/>
              <a:t>the t </a:t>
            </a:r>
            <a:r>
              <a:rPr lang="en" sz="2600"/>
              <a:t>test</a:t>
            </a:r>
            <a:endParaRPr lang="sr-Cyrl-CS" sz="2600"/>
          </a:p>
          <a:p>
            <a:r>
              <a:rPr lang="en" sz="3000"/>
              <a:t>If the assumption of a Normal distribution is true, </a:t>
            </a:r>
            <a:r>
              <a:rPr lang="en" sz="3000" i="1"/>
              <a:t>the t </a:t>
            </a:r>
            <a:r>
              <a:rPr lang="en" sz="3000"/>
              <a:t>test </a:t>
            </a:r>
            <a:endParaRPr lang="sr-Cyrl-CS" sz="3000"/>
          </a:p>
          <a:p>
            <a:pPr lvl="1"/>
            <a:r>
              <a:rPr lang="en" sz="2600"/>
              <a:t>is the most powerful and most likely to find differences if they exist </a:t>
            </a:r>
          </a:p>
        </p:txBody>
      </p:sp>
    </p:spTree>
  </p:cSld>
  <p:clrMapOvr>
    <a:masterClrMapping/>
  </p:clrMapOvr>
  <p:transition advTm="4651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F5EC5-B19D-493A-A4CC-B9DB31A390CD}" type="slidenum">
              <a:rPr lang="en-US"/>
              <a:pPr/>
              <a:t>19</a:t>
            </a:fld>
            <a:endParaRPr lang="en-US"/>
          </a:p>
        </p:txBody>
      </p:sp>
      <p:sp>
        <p:nvSpPr>
          <p:cNvPr id="1021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600" dirty="0"/>
              <a:t>Normal difference plot and difference versus mean plot for data from patients  with ulceration </a:t>
            </a:r>
          </a:p>
        </p:txBody>
      </p:sp>
      <p:pic>
        <p:nvPicPr>
          <p:cNvPr id="1051650" name="Picture 2">
            <a:extLst>
              <a:ext uri="{FF2B5EF4-FFF2-40B4-BE49-F238E27FC236}">
                <a16:creationId xmlns:a16="http://schemas.microsoft.com/office/drawing/2014/main" id="{81F5F8CE-38AD-80A8-FE0F-AA110E8D3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49" y="2100834"/>
            <a:ext cx="8229249" cy="284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22371-E2DB-45C0-85DA-2C81A3848AF9}" type="slidenum">
              <a:rPr lang="en-US"/>
              <a:pPr/>
              <a:t>2</a:t>
            </a:fld>
            <a:endParaRPr lang="en-US"/>
          </a:p>
        </p:txBody>
      </p:sp>
      <p:sp>
        <p:nvSpPr>
          <p:cNvPr id="985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i="1"/>
              <a:t>Comparing the means of small samples</a:t>
            </a:r>
            <a:r>
              <a:rPr lang="en" sz="3600"/>
              <a:t> - </a:t>
            </a:r>
            <a:r>
              <a:rPr lang="en" sz="3600" i="1"/>
              <a:t>t</a:t>
            </a:r>
            <a:r>
              <a:rPr lang="en" sz="3600"/>
              <a:t> distribution </a:t>
            </a:r>
          </a:p>
        </p:txBody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sz="2800" dirty="0"/>
              <a:t>The probability distributions that we have used so far did not depend on any feature of the data itself </a:t>
            </a:r>
            <a:endParaRPr lang="sr-Cyrl-C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To use the t distribution we need to make an assumption about the distribution from which the observations are taken,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distribution of the variable in the population</a:t>
            </a:r>
          </a:p>
          <a:p>
            <a:pPr>
              <a:lnSpc>
                <a:spcPct val="90000"/>
              </a:lnSpc>
            </a:pPr>
            <a:r>
              <a:rPr lang="en" sz="2800" dirty="0"/>
              <a:t>We must assume that this is a Normal distribution </a:t>
            </a:r>
            <a:endParaRPr lang="sr-Cyrl-CS" sz="2800" dirty="0"/>
          </a:p>
          <a:p>
            <a:pPr>
              <a:lnSpc>
                <a:spcPct val="90000"/>
              </a:lnSpc>
            </a:pPr>
            <a:r>
              <a:rPr lang="en" sz="2800" i="1" dirty="0"/>
              <a:t>t</a:t>
            </a:r>
            <a:r>
              <a:rPr lang="en" sz="2800" dirty="0"/>
              <a:t> distribution is one of those derived from the Normal distribution </a:t>
            </a:r>
          </a:p>
        </p:txBody>
      </p:sp>
    </p:spTree>
  </p:cSld>
  <p:clrMapOvr>
    <a:masterClrMapping/>
  </p:clrMapOvr>
  <p:transition advTm="46519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29A6E-62C6-4EBE-BAFD-82474DBD5564}" type="slidenum">
              <a:rPr lang="en-US"/>
              <a:pPr/>
              <a:t>20</a:t>
            </a:fld>
            <a:endParaRPr lang="en-US"/>
          </a:p>
        </p:txBody>
      </p:sp>
      <p:sp>
        <p:nvSpPr>
          <p:cNvPr id="1024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Means of two independent samples </a:t>
            </a:r>
          </a:p>
        </p:txBody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" sz="2400"/>
              <a:t>And we have two samples from populations that have a Normal distribution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en" sz="2000"/>
              <a:t>we want to estimate the difference between the means of the populations</a:t>
            </a:r>
          </a:p>
          <a:p>
            <a:pPr>
              <a:lnSpc>
                <a:spcPct val="85000"/>
              </a:lnSpc>
            </a:pPr>
            <a:r>
              <a:rPr lang="en" sz="2400"/>
              <a:t>If the samples were large, the 95% confidence interval for the difference would be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en" sz="2000"/>
              <a:t>observed difference - 1.96 standard errors to observed difference +1.96 standard errors</a:t>
            </a:r>
            <a:endParaRPr lang="sr-Cyrl-CS" sz="2000"/>
          </a:p>
          <a:p>
            <a:pPr>
              <a:lnSpc>
                <a:spcPct val="85000"/>
              </a:lnSpc>
            </a:pPr>
            <a:r>
              <a:rPr lang="en" sz="2400"/>
              <a:t>In order to use </a:t>
            </a:r>
            <a:r>
              <a:rPr lang="en" sz="2400" i="1"/>
              <a:t>t</a:t>
            </a:r>
            <a:r>
              <a:rPr lang="en" sz="2400"/>
              <a:t> distribution we must make another assumption about the data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en" sz="2400"/>
              <a:t>Not only must the samples be from Normal distributions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en" sz="2000"/>
              <a:t>they must be from Normal distributions with the same variance</a:t>
            </a:r>
            <a:endParaRPr lang="sr-Cyrl-CS" sz="2000"/>
          </a:p>
          <a:p>
            <a:pPr lvl="1">
              <a:lnSpc>
                <a:spcPct val="85000"/>
              </a:lnSpc>
            </a:pPr>
            <a:r>
              <a:rPr lang="en" sz="2000"/>
              <a:t>PEFR data for children with and without symptoms show the characteristic clearly, as do the average capillary densities</a:t>
            </a:r>
            <a:endParaRPr lang="sr-Cyrl-CS" sz="2000"/>
          </a:p>
        </p:txBody>
      </p:sp>
    </p:spTree>
  </p:cSld>
  <p:clrMapOvr>
    <a:masterClrMapping/>
  </p:clrMapOvr>
  <p:transition advTm="46519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E30A6-DC5A-4A6E-9D93-60FF4645C4AC}" type="slidenum">
              <a:rPr lang="en-US"/>
              <a:pPr/>
              <a:t>21</a:t>
            </a:fld>
            <a:endParaRPr lang="en-US"/>
          </a:p>
        </p:txBody>
      </p:sp>
      <p:sp>
        <p:nvSpPr>
          <p:cNvPr id="1026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Means of two independent samples</a:t>
            </a:r>
            <a:endParaRPr lang="sr-Latn-CS"/>
          </a:p>
        </p:txBody>
      </p:sp>
      <p:sp>
        <p:nvSpPr>
          <p:cNvPr id="102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3000"/>
              <a:t>We find the sum of squares around the sample mean for each sample</a:t>
            </a:r>
            <a:endParaRPr lang="sr-Cyrl-CS" sz="3000"/>
          </a:p>
          <a:p>
            <a:pPr lvl="1"/>
            <a:r>
              <a:rPr lang="en" sz="2600"/>
              <a:t>mark them with </a:t>
            </a:r>
            <a:r>
              <a:rPr lang="en" sz="2600" i="1"/>
              <a:t>SS </a:t>
            </a:r>
            <a:r>
              <a:rPr lang="en" sz="2600" baseline="-25000"/>
              <a:t>1 </a:t>
            </a:r>
            <a:r>
              <a:rPr lang="en" sz="2600"/>
              <a:t>and </a:t>
            </a:r>
            <a:r>
              <a:rPr lang="en" sz="2600" i="1"/>
              <a:t>SS </a:t>
            </a:r>
            <a:r>
              <a:rPr lang="en" sz="2600" baseline="-25000"/>
              <a:t>2</a:t>
            </a:r>
            <a:r>
              <a:rPr lang="en" sz="2600"/>
              <a:t> </a:t>
            </a:r>
            <a:endParaRPr lang="sr-Cyrl-CS" sz="2600"/>
          </a:p>
          <a:p>
            <a:r>
              <a:rPr lang="en" sz="3000"/>
              <a:t>The sum of squares </a:t>
            </a:r>
            <a:r>
              <a:rPr lang="en" sz="3000" i="1"/>
              <a:t>SS </a:t>
            </a:r>
            <a:r>
              <a:rPr lang="en" sz="3000"/>
              <a:t>1 has </a:t>
            </a:r>
            <a:r>
              <a:rPr lang="en" sz="3000" i="1"/>
              <a:t>n </a:t>
            </a:r>
            <a:r>
              <a:rPr lang="en" sz="3000" baseline="-25000"/>
              <a:t>1 </a:t>
            </a:r>
            <a:r>
              <a:rPr lang="en" sz="3000"/>
              <a:t>- 1 degrees of freedom</a:t>
            </a:r>
            <a:endParaRPr lang="sr-Cyrl-CS" sz="3000"/>
          </a:p>
          <a:p>
            <a:r>
              <a:rPr lang="en" sz="3000"/>
              <a:t>The sum of squares </a:t>
            </a:r>
            <a:r>
              <a:rPr lang="en" sz="3000" i="1"/>
              <a:t>SS </a:t>
            </a:r>
            <a:r>
              <a:rPr lang="en" sz="3000"/>
              <a:t>2 has </a:t>
            </a:r>
            <a:r>
              <a:rPr lang="en" sz="3000" i="1"/>
              <a:t>n </a:t>
            </a:r>
            <a:r>
              <a:rPr lang="en" sz="3000" baseline="-25000"/>
              <a:t>2 </a:t>
            </a:r>
            <a:r>
              <a:rPr lang="en" sz="3000"/>
              <a:t>- 1 degrees of freedom</a:t>
            </a:r>
            <a:endParaRPr lang="sr-Cyrl-CS" sz="3000"/>
          </a:p>
          <a:p>
            <a:r>
              <a:rPr lang="en" sz="3000"/>
              <a:t>The total degrees of freedom are  </a:t>
            </a:r>
          </a:p>
        </p:txBody>
      </p:sp>
      <p:sp>
        <p:nvSpPr>
          <p:cNvPr id="1026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053" name="Object 5"/>
          <p:cNvGraphicFramePr>
            <a:graphicFrameLocks noChangeAspect="1"/>
          </p:cNvGraphicFramePr>
          <p:nvPr/>
        </p:nvGraphicFramePr>
        <p:xfrm>
          <a:off x="1084263" y="5565775"/>
          <a:ext cx="409575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97000" imgH="190500" progId="Equation.3">
                  <p:embed/>
                </p:oleObj>
              </mc:Choice>
              <mc:Fallback>
                <p:oleObj name="Equation" r:id="rId3" imgW="1397000" imgH="1905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4263" y="5565775"/>
                        <a:ext cx="4095750" cy="557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67EB6-5799-4F27-BA55-A2B3052949EC}" type="slidenum">
              <a:rPr lang="en-US"/>
              <a:pPr/>
              <a:t>22</a:t>
            </a:fld>
            <a:endParaRPr lang="en-US"/>
          </a:p>
        </p:txBody>
      </p:sp>
      <p:sp>
        <p:nvSpPr>
          <p:cNvPr id="1028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Means of two independent samples</a:t>
            </a:r>
            <a:endParaRPr lang="sr-Latn-CS"/>
          </a:p>
        </p:txBody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The combined variance prediction is</a:t>
            </a:r>
            <a:endParaRPr lang="sr-Cyrl-CS" dirty="0"/>
          </a:p>
          <a:p>
            <a:endParaRPr lang="sr-Cyrl-CS" dirty="0"/>
          </a:p>
          <a:p>
            <a:endParaRPr lang="sr-Cyrl-CS" dirty="0"/>
          </a:p>
          <a:p>
            <a:r>
              <a:rPr lang="en" dirty="0"/>
              <a:t>The standard error of the difference between the means             is </a:t>
            </a:r>
          </a:p>
        </p:txBody>
      </p:sp>
      <p:sp>
        <p:nvSpPr>
          <p:cNvPr id="1028100" name="Rectangle 4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8101" name="Object 5"/>
          <p:cNvGraphicFramePr>
            <a:graphicFrameLocks noChangeAspect="1"/>
          </p:cNvGraphicFramePr>
          <p:nvPr/>
        </p:nvGraphicFramePr>
        <p:xfrm>
          <a:off x="1019175" y="2128838"/>
          <a:ext cx="2347913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27100" imgH="381000" progId="Equation.3">
                  <p:embed/>
                </p:oleObj>
              </mc:Choice>
              <mc:Fallback>
                <p:oleObj name="Equation" r:id="rId3" imgW="927100" imgH="381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175" y="2128838"/>
                        <a:ext cx="2347913" cy="968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810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772404"/>
              </p:ext>
            </p:extLst>
          </p:nvPr>
        </p:nvGraphicFramePr>
        <p:xfrm>
          <a:off x="4556125" y="3697257"/>
          <a:ext cx="1249362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31613" imgH="190417" progId="Equation.3">
                  <p:embed/>
                </p:oleObj>
              </mc:Choice>
              <mc:Fallback>
                <p:oleObj name="Equation" r:id="rId5" imgW="431613" imgH="190417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25" y="3697257"/>
                        <a:ext cx="1249362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104" name="Rectangle 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8105" name="Object 9"/>
          <p:cNvGraphicFramePr>
            <a:graphicFrameLocks noChangeAspect="1"/>
          </p:cNvGraphicFramePr>
          <p:nvPr/>
        </p:nvGraphicFramePr>
        <p:xfrm>
          <a:off x="1087438" y="4489450"/>
          <a:ext cx="3551237" cy="105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536700" imgH="457200" progId="Equation.3">
                  <p:embed/>
                </p:oleObj>
              </mc:Choice>
              <mc:Fallback>
                <p:oleObj name="Equation" r:id="rId7" imgW="1536700" imgH="457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7438" y="4489450"/>
                        <a:ext cx="3551237" cy="1058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720CB-5D47-4214-8827-4066F6AD37DE}" type="slidenum">
              <a:rPr lang="en-US"/>
              <a:pPr/>
              <a:t>23</a:t>
            </a:fld>
            <a:endParaRPr lang="en-US"/>
          </a:p>
        </p:txBody>
      </p:sp>
      <p:sp>
        <p:nvSpPr>
          <p:cNvPr id="103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Means of two independent samples</a:t>
            </a:r>
            <a:endParaRPr lang="sr-Latn-CS"/>
          </a:p>
        </p:txBody>
      </p:sp>
      <p:sp>
        <p:nvSpPr>
          <p:cNvPr id="1030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023225" cy="4725988"/>
          </a:xfrm>
        </p:spPr>
        <p:txBody>
          <a:bodyPr/>
          <a:lstStyle/>
          <a:p>
            <a:r>
              <a:rPr lang="en" sz="2800" dirty="0"/>
              <a:t>We can get </a:t>
            </a:r>
            <a:r>
              <a:rPr lang="en" sz="2800" i="1" dirty="0"/>
              <a:t>t</a:t>
            </a:r>
            <a:r>
              <a:rPr lang="en" sz="2800" dirty="0"/>
              <a:t> distributed variable using </a:t>
            </a:r>
            <a:endParaRPr lang="sr-Cyrl-CS" sz="2800" dirty="0"/>
          </a:p>
          <a:p>
            <a:endParaRPr lang="sr-Cyrl-CS" sz="2800" dirty="0"/>
          </a:p>
          <a:p>
            <a:endParaRPr lang="sr-Cyrl-CS" sz="2800" dirty="0"/>
          </a:p>
          <a:p>
            <a:endParaRPr lang="sr-Cyrl-CS" sz="2800" dirty="0"/>
          </a:p>
          <a:p>
            <a:r>
              <a:rPr lang="en" sz="2800" dirty="0"/>
              <a:t>The 95% confidence interval for the difference between the population means, µ</a:t>
            </a:r>
            <a:r>
              <a:rPr lang="en" sz="2800" baseline="-25000" dirty="0"/>
              <a:t>1 </a:t>
            </a:r>
            <a:r>
              <a:rPr lang="en" sz="2800" dirty="0"/>
              <a:t>- µ</a:t>
            </a:r>
            <a:r>
              <a:rPr lang="en" sz="2800" baseline="-25000" dirty="0"/>
              <a:t>2</a:t>
            </a:r>
            <a:r>
              <a:rPr lang="en" sz="2800" dirty="0"/>
              <a:t>, is</a:t>
            </a:r>
            <a:endParaRPr lang="sr-Latn-CS" sz="2800" dirty="0"/>
          </a:p>
        </p:txBody>
      </p:sp>
      <p:sp>
        <p:nvSpPr>
          <p:cNvPr id="1030148" name="Rectangle 4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301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358842"/>
              </p:ext>
            </p:extLst>
          </p:nvPr>
        </p:nvGraphicFramePr>
        <p:xfrm>
          <a:off x="1284478" y="2041525"/>
          <a:ext cx="2424113" cy="1493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66800" imgH="660400" progId="Equation.3">
                  <p:embed/>
                </p:oleObj>
              </mc:Choice>
              <mc:Fallback>
                <p:oleObj name="Equation" r:id="rId3" imgW="1066800" imgH="660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4478" y="2041525"/>
                        <a:ext cx="2424113" cy="1493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150" name="Object 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04862045"/>
              </p:ext>
            </p:extLst>
          </p:nvPr>
        </p:nvGraphicFramePr>
        <p:xfrm>
          <a:off x="727075" y="4460875"/>
          <a:ext cx="7192963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5754624" imgH="533085" progId="Word.Document.8">
                  <p:embed/>
                </p:oleObj>
              </mc:Choice>
              <mc:Fallback>
                <p:oleObj name="Document" r:id="rId5" imgW="5754624" imgH="533085" progId="Word.Document.8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l="6149" r="41188" b="-13559"/>
                      <a:stretch>
                        <a:fillRect/>
                      </a:stretch>
                    </p:blipFill>
                    <p:spPr bwMode="auto">
                      <a:xfrm>
                        <a:off x="727075" y="4460875"/>
                        <a:ext cx="7192963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81888-446E-4215-BFCA-F851FDA330EE}" type="slidenum">
              <a:rPr lang="en-US"/>
              <a:pPr/>
              <a:t>24</a:t>
            </a:fld>
            <a:endParaRPr lang="en-US"/>
          </a:p>
        </p:txBody>
      </p:sp>
      <p:sp>
        <p:nvSpPr>
          <p:cNvPr id="1032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Means of two independent samples</a:t>
            </a:r>
            <a:endParaRPr lang="sr-Latn-CS"/>
          </a:p>
        </p:txBody>
      </p:sp>
      <p:sp>
        <p:nvSpPr>
          <p:cNvPr id="103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92250"/>
            <a:ext cx="8229600" cy="4725988"/>
          </a:xfrm>
        </p:spPr>
        <p:txBody>
          <a:bodyPr/>
          <a:lstStyle/>
          <a:p>
            <a:r>
              <a:rPr lang="en" sz="2800" dirty="0"/>
              <a:t>We can test the null hypothesis that in the population the difference is zero, that is, that µ</a:t>
            </a:r>
            <a:r>
              <a:rPr lang="en" sz="2800" baseline="30000" dirty="0"/>
              <a:t>1</a:t>
            </a:r>
            <a:r>
              <a:rPr lang="en" sz="2800" dirty="0"/>
              <a:t> </a:t>
            </a:r>
            <a:r>
              <a:rPr lang="en" sz="2800" baseline="-25000" dirty="0"/>
              <a:t>= </a:t>
            </a:r>
            <a:r>
              <a:rPr lang="en" sz="2800" dirty="0"/>
              <a:t>µ</a:t>
            </a:r>
            <a:r>
              <a:rPr lang="en" sz="2800" baseline="-25000" dirty="0"/>
              <a:t>2</a:t>
            </a:r>
            <a:r>
              <a:rPr lang="en" sz="2800" dirty="0"/>
              <a:t>, using test statistics</a:t>
            </a:r>
            <a:endParaRPr lang="sr-Cyrl-CS" sz="2800" dirty="0"/>
          </a:p>
          <a:p>
            <a:endParaRPr lang="sr-Cyrl-CS" sz="2800" dirty="0"/>
          </a:p>
          <a:p>
            <a:endParaRPr lang="sr-Cyrl-CS" sz="2800" dirty="0"/>
          </a:p>
          <a:p>
            <a:endParaRPr lang="sr-Cyrl-CS" sz="2800" dirty="0"/>
          </a:p>
          <a:p>
            <a:endParaRPr lang="sr-Cyrl-CS" sz="2800" dirty="0"/>
          </a:p>
          <a:p>
            <a:r>
              <a:rPr lang="en" sz="2800" dirty="0"/>
              <a:t>It will follow </a:t>
            </a:r>
            <a:r>
              <a:rPr lang="en" sz="2800" i="1" dirty="0"/>
              <a:t>t</a:t>
            </a:r>
            <a:r>
              <a:rPr lang="en" sz="2800" dirty="0"/>
              <a:t> distribution with </a:t>
            </a:r>
            <a:r>
              <a:rPr lang="en" sz="2800" i="1" dirty="0"/>
              <a:t>n </a:t>
            </a:r>
            <a:r>
              <a:rPr lang="en" sz="2800" baseline="-25000" dirty="0"/>
              <a:t>1 </a:t>
            </a:r>
            <a:r>
              <a:rPr lang="en" sz="2800" dirty="0"/>
              <a:t>+ </a:t>
            </a:r>
            <a:r>
              <a:rPr lang="en" sz="2800" i="1" dirty="0"/>
              <a:t>n </a:t>
            </a:r>
            <a:r>
              <a:rPr lang="en" sz="2800" baseline="-25000" dirty="0"/>
              <a:t>2 </a:t>
            </a:r>
            <a:r>
              <a:rPr lang="en" sz="2800" dirty="0"/>
              <a:t>- 2 degrees of freedom, if the null hypothesis is true </a:t>
            </a:r>
          </a:p>
        </p:txBody>
      </p:sp>
      <p:sp>
        <p:nvSpPr>
          <p:cNvPr id="1032196" name="Rectangle 4"/>
          <p:cNvSpPr>
            <a:spLocks noChangeArrowheads="1"/>
          </p:cNvSpPr>
          <p:nvPr/>
        </p:nvSpPr>
        <p:spPr bwMode="auto">
          <a:xfrm>
            <a:off x="0" y="3100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32197" name="Object 5"/>
          <p:cNvGraphicFramePr>
            <a:graphicFrameLocks noChangeAspect="1"/>
          </p:cNvGraphicFramePr>
          <p:nvPr/>
        </p:nvGraphicFramePr>
        <p:xfrm>
          <a:off x="1671638" y="2905125"/>
          <a:ext cx="2395537" cy="181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63225" imgH="660113" progId="Equation.3">
                  <p:embed/>
                </p:oleObj>
              </mc:Choice>
              <mc:Fallback>
                <p:oleObj name="Equation" r:id="rId3" imgW="863225" imgH="660113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1638" y="2905125"/>
                        <a:ext cx="2395537" cy="1816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D03E7-5B95-46E0-AA72-F73FCF58656A}" type="slidenum">
              <a:rPr lang="en-US"/>
              <a:pPr/>
              <a:t>25</a:t>
            </a:fld>
            <a:endParaRPr lang="en-US"/>
          </a:p>
        </p:txBody>
      </p:sp>
      <p:sp>
        <p:nvSpPr>
          <p:cNvPr id="103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600"/>
              <a:t>Scatter plot versus group and Normal plot for patient averages from the capillary density </a:t>
            </a:r>
            <a:endParaRPr lang="sr-Latn-CS" sz="2600"/>
          </a:p>
        </p:txBody>
      </p:sp>
      <p:pic>
        <p:nvPicPr>
          <p:cNvPr id="1052674" name="Picture 2">
            <a:extLst>
              <a:ext uri="{FF2B5EF4-FFF2-40B4-BE49-F238E27FC236}">
                <a16:creationId xmlns:a16="http://schemas.microsoft.com/office/drawing/2014/main" id="{749ABEB3-B4D5-0A31-3A87-368D7EF1A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4" y="2085181"/>
            <a:ext cx="8017321" cy="275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906E6-C63D-4D43-90A9-D75316FC35F4}" type="slidenum">
              <a:rPr lang="en-US"/>
              <a:pPr/>
              <a:t>26</a:t>
            </a:fld>
            <a:endParaRPr lang="en-US"/>
          </a:p>
        </p:txBody>
      </p:sp>
      <p:sp>
        <p:nvSpPr>
          <p:cNvPr id="104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Means of two independent samples</a:t>
            </a:r>
            <a:endParaRPr lang="sr-Latn-CS"/>
          </a:p>
        </p:txBody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30350"/>
            <a:ext cx="8229600" cy="4725988"/>
          </a:xfrm>
        </p:spPr>
        <p:txBody>
          <a:bodyPr/>
          <a:lstStyle/>
          <a:p>
            <a:r>
              <a:rPr lang="en" sz="2800" dirty="0"/>
              <a:t>First we find the general variance estimate, </a:t>
            </a:r>
            <a:r>
              <a:rPr lang="en" sz="2800" i="1" dirty="0"/>
              <a:t>s</a:t>
            </a:r>
            <a:r>
              <a:rPr lang="en" sz="2800" baseline="30000" dirty="0"/>
              <a:t>2</a:t>
            </a:r>
            <a:r>
              <a:rPr lang="en" sz="2800" dirty="0"/>
              <a:t> </a:t>
            </a:r>
            <a:endParaRPr lang="sr-Cyrl-CS" sz="2800" dirty="0"/>
          </a:p>
          <a:p>
            <a:r>
              <a:rPr lang="en" sz="2800" dirty="0"/>
              <a:t>The sum of squares about the means of the two samples is</a:t>
            </a:r>
            <a:endParaRPr lang="sr-Cyrl-CS" sz="2800" dirty="0"/>
          </a:p>
          <a:p>
            <a:pPr marL="457200" lvl="1" indent="0">
              <a:buNone/>
            </a:pPr>
            <a:r>
              <a:rPr lang="en" sz="2400" i="1" dirty="0"/>
              <a:t>SS</a:t>
            </a:r>
            <a:r>
              <a:rPr lang="en" sz="2400" baseline="-25000" dirty="0"/>
              <a:t>1</a:t>
            </a:r>
            <a:r>
              <a:rPr lang="en" sz="2400" dirty="0"/>
              <a:t>=9 56.13 and </a:t>
            </a:r>
            <a:r>
              <a:rPr lang="en" sz="2400" i="1" dirty="0"/>
              <a:t>SS</a:t>
            </a:r>
            <a:r>
              <a:rPr lang="en" sz="2400" baseline="-25000" dirty="0"/>
              <a:t>2</a:t>
            </a:r>
            <a:r>
              <a:rPr lang="en" sz="2400" dirty="0"/>
              <a:t>=1176.32 </a:t>
            </a:r>
            <a:endParaRPr lang="sr-Cyrl-CS" sz="2400" dirty="0"/>
          </a:p>
          <a:p>
            <a:r>
              <a:rPr lang="en" sz="2800" dirty="0"/>
              <a:t>The combined sum of squares around the sample means is</a:t>
            </a:r>
          </a:p>
          <a:p>
            <a:pPr lvl="1"/>
            <a:r>
              <a:rPr lang="en" sz="2400" i="1" dirty="0"/>
              <a:t>SS </a:t>
            </a:r>
            <a:r>
              <a:rPr lang="en" sz="2400" baseline="-25000" dirty="0"/>
              <a:t>1 </a:t>
            </a:r>
            <a:r>
              <a:rPr lang="en" sz="2400" dirty="0"/>
              <a:t>+ </a:t>
            </a:r>
            <a:r>
              <a:rPr lang="en" sz="2400" i="1" dirty="0"/>
              <a:t>SS </a:t>
            </a:r>
            <a:r>
              <a:rPr lang="en" sz="2400" baseline="-25000" dirty="0"/>
              <a:t>2 </a:t>
            </a:r>
            <a:r>
              <a:rPr lang="en" sz="2400" dirty="0"/>
              <a:t>= 956.13 + 1176.32 = 2132.45</a:t>
            </a:r>
          </a:p>
          <a:p>
            <a:r>
              <a:rPr lang="en" sz="2800" dirty="0"/>
              <a:t>The combined degrees of freedom are</a:t>
            </a:r>
            <a:endParaRPr lang="sr-Cyrl-CS" sz="2800" dirty="0"/>
          </a:p>
          <a:p>
            <a:pPr lvl="1"/>
            <a:r>
              <a:rPr lang="en" sz="2400" i="1" dirty="0"/>
              <a:t>n </a:t>
            </a:r>
            <a:r>
              <a:rPr lang="en" sz="2400" baseline="-25000" dirty="0"/>
              <a:t>1 </a:t>
            </a:r>
            <a:r>
              <a:rPr lang="en" sz="2400" dirty="0"/>
              <a:t>+ </a:t>
            </a:r>
            <a:r>
              <a:rPr lang="en" sz="2400" i="1" dirty="0"/>
              <a:t>n </a:t>
            </a:r>
            <a:r>
              <a:rPr lang="en" sz="2400" baseline="-25000" dirty="0"/>
              <a:t>2 </a:t>
            </a:r>
            <a:r>
              <a:rPr lang="en" sz="2400" dirty="0"/>
              <a:t>- 2 = 19 + 23 - 2 = 40</a:t>
            </a:r>
            <a:endParaRPr lang="sr-Cyrl-CS" sz="2400" dirty="0"/>
          </a:p>
          <a:p>
            <a:endParaRPr lang="sr-Latn-CS" sz="2800" dirty="0"/>
          </a:p>
        </p:txBody>
      </p:sp>
      <p:sp>
        <p:nvSpPr>
          <p:cNvPr id="1040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40389" name="Rectangle 5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4039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0112063"/>
              </p:ext>
            </p:extLst>
          </p:nvPr>
        </p:nvGraphicFramePr>
        <p:xfrm>
          <a:off x="1056767" y="5643563"/>
          <a:ext cx="4063873" cy="77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93900" imgH="381000" progId="Equation.3">
                  <p:embed/>
                </p:oleObj>
              </mc:Choice>
              <mc:Fallback>
                <p:oleObj name="Equation" r:id="rId3" imgW="1993900" imgH="3810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6767" y="5643563"/>
                        <a:ext cx="4063873" cy="777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68394-B16A-41DB-A8BD-6465DA066C70}" type="slidenum">
              <a:rPr lang="en-US"/>
              <a:pPr/>
              <a:t>27</a:t>
            </a:fld>
            <a:endParaRPr lang="en-US"/>
          </a:p>
        </p:txBody>
      </p:sp>
      <p:sp>
        <p:nvSpPr>
          <p:cNvPr id="104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Means of two independent samples</a:t>
            </a:r>
            <a:endParaRPr lang="sr-Latn-CS"/>
          </a:p>
        </p:txBody>
      </p:sp>
      <p:sp>
        <p:nvSpPr>
          <p:cNvPr id="1042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048625" cy="4725988"/>
          </a:xfrm>
        </p:spPr>
        <p:txBody>
          <a:bodyPr/>
          <a:lstStyle/>
          <a:p>
            <a:r>
              <a:rPr lang="en" sz="2400" dirty="0"/>
              <a:t>The standard error of the difference between the means is</a:t>
            </a:r>
            <a:endParaRPr lang="sr-Cyrl-CS" sz="2400" dirty="0"/>
          </a:p>
          <a:p>
            <a:endParaRPr lang="sr-Cyrl-CS" sz="2400" dirty="0"/>
          </a:p>
          <a:p>
            <a:endParaRPr lang="sr-Cyrl-CS" sz="2400" dirty="0"/>
          </a:p>
          <a:p>
            <a:endParaRPr lang="sr-Cyrl-CS" sz="2400" dirty="0"/>
          </a:p>
          <a:p>
            <a:r>
              <a:rPr lang="en" sz="2400" dirty="0"/>
              <a:t>The difference between the means (control ni - ulceration ) is</a:t>
            </a:r>
            <a:endParaRPr lang="sr-Cyrl-CS" sz="2400" dirty="0"/>
          </a:p>
          <a:p>
            <a:pPr lvl="1"/>
            <a:r>
              <a:rPr lang="en" sz="2000" dirty="0"/>
              <a:t>34.08 - 22.59 = 11.49</a:t>
            </a:r>
            <a:endParaRPr lang="sr-Cyrl-CS" sz="2000" dirty="0"/>
          </a:p>
          <a:p>
            <a:r>
              <a:rPr lang="en" sz="2400" dirty="0"/>
              <a:t>The 95% confidence interval is</a:t>
            </a:r>
          </a:p>
          <a:p>
            <a:endParaRPr lang="sr-Cyrl-CS" sz="2400" dirty="0"/>
          </a:p>
          <a:p>
            <a:r>
              <a:rPr lang="en" sz="2400" dirty="0"/>
              <a:t>There is a difference in capillary density between</a:t>
            </a:r>
            <a:endParaRPr lang="sr-Cyrl-CS" sz="2400" dirty="0"/>
          </a:p>
          <a:p>
            <a:pPr lvl="1"/>
            <a:r>
              <a:rPr lang="en" sz="2000" dirty="0"/>
              <a:t>normal control patients and patients with ulceration</a:t>
            </a:r>
            <a:endParaRPr lang="sr-Latn-CS" sz="2000" dirty="0"/>
          </a:p>
        </p:txBody>
      </p:sp>
      <p:sp>
        <p:nvSpPr>
          <p:cNvPr id="1042436" name="Rectangle 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42437" name="Object 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99867194"/>
              </p:ext>
            </p:extLst>
          </p:nvPr>
        </p:nvGraphicFramePr>
        <p:xfrm>
          <a:off x="91281" y="5180012"/>
          <a:ext cx="8961438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754624" imgH="221939" progId="Word.Document.8">
                  <p:embed/>
                </p:oleObj>
              </mc:Choice>
              <mc:Fallback>
                <p:oleObj name="Document" r:id="rId3" imgW="5754624" imgH="221939" progId="Word.Documen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r="20715" b="-9184"/>
                      <a:stretch>
                        <a:fillRect/>
                      </a:stretch>
                    </p:blipFill>
                    <p:spPr bwMode="auto">
                      <a:xfrm>
                        <a:off x="91281" y="5180012"/>
                        <a:ext cx="8961438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2438" name="Rectangle 6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424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148855"/>
              </p:ext>
            </p:extLst>
          </p:nvPr>
        </p:nvGraphicFramePr>
        <p:xfrm>
          <a:off x="929704" y="2435226"/>
          <a:ext cx="4848225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387600" imgH="457200" progId="Equation.3">
                  <p:embed/>
                </p:oleObj>
              </mc:Choice>
              <mc:Fallback>
                <p:oleObj name="Equation" r:id="rId5" imgW="2387600" imgH="457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9704" y="2435226"/>
                        <a:ext cx="4848225" cy="927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93549-40AF-40AE-861E-92AA19D8BD20}" type="slidenum">
              <a:rPr lang="en-US"/>
              <a:pPr/>
              <a:t>28</a:t>
            </a:fld>
            <a:endParaRPr lang="en-US"/>
          </a:p>
        </p:txBody>
      </p:sp>
      <p:sp>
        <p:nvSpPr>
          <p:cNvPr id="104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Two-tailed probability points </a:t>
            </a:r>
            <a:r>
              <a:rPr lang="en" sz="3600" i="1" dirty="0"/>
              <a:t>of the t </a:t>
            </a:r>
            <a:r>
              <a:rPr lang="en" sz="3600" dirty="0"/>
              <a:t>distribution </a:t>
            </a:r>
          </a:p>
        </p:txBody>
      </p:sp>
      <p:graphicFrame>
        <p:nvGraphicFramePr>
          <p:cNvPr id="1044483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3117519"/>
              </p:ext>
            </p:extLst>
          </p:nvPr>
        </p:nvGraphicFramePr>
        <p:xfrm>
          <a:off x="2306638" y="1331913"/>
          <a:ext cx="4970462" cy="500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15380" imgH="6055299" progId="Word.Document.8">
                  <p:embed/>
                </p:oleObj>
              </mc:Choice>
              <mc:Fallback>
                <p:oleObj name="Document" r:id="rId3" imgW="6015380" imgH="6055299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14532"/>
                      <a:stretch>
                        <a:fillRect/>
                      </a:stretch>
                    </p:blipFill>
                    <p:spPr bwMode="auto">
                      <a:xfrm>
                        <a:off x="2306638" y="1331913"/>
                        <a:ext cx="4970462" cy="500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A70AC-201C-4EBF-9443-E7C4283A276D}" type="slidenum">
              <a:rPr lang="en-US"/>
              <a:pPr/>
              <a:t>29</a:t>
            </a:fld>
            <a:endParaRPr lang="en-US"/>
          </a:p>
        </p:txBody>
      </p:sp>
      <p:sp>
        <p:nvSpPr>
          <p:cNvPr id="104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Means of two independent samples</a:t>
            </a:r>
            <a:endParaRPr lang="sr-Latn-CS"/>
          </a:p>
        </p:txBody>
      </p:sp>
      <p:sp>
        <p:nvSpPr>
          <p:cNvPr id="1046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800" dirty="0"/>
              <a:t>The null hypothesis is that the control - ulceration difference in the population is zero</a:t>
            </a:r>
            <a:endParaRPr lang="sr-Cyrl-CS" sz="2800" dirty="0"/>
          </a:p>
          <a:p>
            <a:r>
              <a:rPr lang="en" sz="2800" dirty="0"/>
              <a:t>The t test statistic is the difference between the means relative to the standard error</a:t>
            </a:r>
            <a:endParaRPr lang="sr-Cyrl-CS" sz="2800" dirty="0"/>
          </a:p>
          <a:p>
            <a:pPr lvl="1"/>
            <a:r>
              <a:rPr lang="en" sz="2400" dirty="0"/>
              <a:t>11.49/2.26 = 5.08</a:t>
            </a:r>
            <a:endParaRPr lang="sr-Cyrl-CS" sz="2400" dirty="0"/>
          </a:p>
          <a:p>
            <a:r>
              <a:rPr lang="en" sz="2800" dirty="0"/>
              <a:t>If the null hypothesis is true, this would be the observation from </a:t>
            </a:r>
            <a:r>
              <a:rPr lang="en" sz="2800" i="1" dirty="0"/>
              <a:t>t</a:t>
            </a:r>
            <a:r>
              <a:rPr lang="en" sz="2800" dirty="0"/>
              <a:t> distribution with 40 degrees of freedom</a:t>
            </a:r>
            <a:endParaRPr lang="sr-Cyrl-CS" sz="2800" dirty="0"/>
          </a:p>
          <a:p>
            <a:pPr lvl="1"/>
            <a:r>
              <a:rPr lang="en" sz="2400" dirty="0"/>
              <a:t>the probability of such an extreme value is less than 0.001 </a:t>
            </a:r>
            <a:endParaRPr lang="sr-Cyrl-CS" sz="2400" dirty="0"/>
          </a:p>
        </p:txBody>
      </p:sp>
    </p:spTree>
  </p:cSld>
  <p:clrMapOvr>
    <a:masterClrMapping/>
  </p:clrMapOvr>
  <p:transition advTm="46519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B4E93-DBC7-4DF5-B403-5F67FFA04D38}" type="slidenum">
              <a:rPr lang="en-US"/>
              <a:pPr/>
              <a:t>3</a:t>
            </a:fld>
            <a:endParaRPr lang="en-US"/>
          </a:p>
        </p:txBody>
      </p:sp>
      <p:sp>
        <p:nvSpPr>
          <p:cNvPr id="98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i="1" dirty="0"/>
              <a:t>t</a:t>
            </a:r>
            <a:r>
              <a:rPr lang="en" dirty="0"/>
              <a:t> distribution</a:t>
            </a:r>
            <a:endParaRPr lang="sr-Latn-CS" dirty="0"/>
          </a:p>
        </p:txBody>
      </p:sp>
      <p:sp>
        <p:nvSpPr>
          <p:cNvPr id="987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Suppose we have a random sample of observations from a distribution</a:t>
            </a:r>
            <a:endParaRPr lang="sr-Cyrl-CS" dirty="0"/>
          </a:p>
          <a:p>
            <a:pPr lvl="1"/>
            <a:r>
              <a:rPr lang="en" dirty="0"/>
              <a:t>with mean µ and variance σ </a:t>
            </a:r>
            <a:r>
              <a:rPr lang="en" baseline="30000" dirty="0"/>
              <a:t>2</a:t>
            </a:r>
            <a:endParaRPr lang="sr-Cyrl-CS" baseline="30000" dirty="0"/>
          </a:p>
          <a:p>
            <a:r>
              <a:rPr lang="en" dirty="0"/>
              <a:t>Distribution of all possible sample means i.e. all possible    </a:t>
            </a:r>
          </a:p>
          <a:p>
            <a:pPr lvl="1"/>
            <a:r>
              <a:rPr lang="en" dirty="0"/>
              <a:t>has mean µ and standard deviation</a:t>
            </a:r>
            <a:endParaRPr lang="sr-Cyrl-CS" dirty="0"/>
          </a:p>
          <a:p>
            <a:pPr lvl="1"/>
            <a:endParaRPr lang="sr-Cyrl-CS" dirty="0"/>
          </a:p>
          <a:p>
            <a:pPr lvl="1"/>
            <a:r>
              <a:rPr lang="en" dirty="0"/>
              <a:t>standard error of the sample mean, estimated from the data using</a:t>
            </a:r>
            <a:endParaRPr lang="sr-Cyrl-CS" dirty="0"/>
          </a:p>
          <a:p>
            <a:endParaRPr lang="sr-Latn-CS" dirty="0"/>
          </a:p>
        </p:txBody>
      </p:sp>
      <p:sp>
        <p:nvSpPr>
          <p:cNvPr id="987140" name="Rectangle 4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8714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4420012"/>
              </p:ext>
            </p:extLst>
          </p:nvPr>
        </p:nvGraphicFramePr>
        <p:xfrm>
          <a:off x="3562476" y="3570517"/>
          <a:ext cx="3651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6725" imgH="177415" progId="Equation.3">
                  <p:embed/>
                </p:oleObj>
              </mc:Choice>
              <mc:Fallback>
                <p:oleObj name="Equation" r:id="rId3" imgW="126725" imgH="177415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2476" y="3570517"/>
                        <a:ext cx="365125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7142" name="Rectangle 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87143" name="Object 7"/>
          <p:cNvGraphicFramePr>
            <a:graphicFrameLocks noChangeAspect="1"/>
          </p:cNvGraphicFramePr>
          <p:nvPr/>
        </p:nvGraphicFramePr>
        <p:xfrm>
          <a:off x="1330325" y="4592638"/>
          <a:ext cx="1282700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57200" imgH="241300" progId="Equation.3">
                  <p:embed/>
                </p:oleObj>
              </mc:Choice>
              <mc:Fallback>
                <p:oleObj name="Equation" r:id="rId5" imgW="457200" imgH="2413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4592638"/>
                        <a:ext cx="1282700" cy="668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71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8714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394499"/>
              </p:ext>
            </p:extLst>
          </p:nvPr>
        </p:nvGraphicFramePr>
        <p:xfrm>
          <a:off x="4312264" y="5588000"/>
          <a:ext cx="1157287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31613" imgH="241195" progId="Equation.3">
                  <p:embed/>
                </p:oleObj>
              </mc:Choice>
              <mc:Fallback>
                <p:oleObj name="Equation" r:id="rId7" imgW="431613" imgH="241195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2264" y="5588000"/>
                        <a:ext cx="1157287" cy="642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063FC-81D1-4E52-B444-79A86BC1ADB7}" type="slidenum">
              <a:rPr lang="en-US"/>
              <a:pPr/>
              <a:t>30</a:t>
            </a:fld>
            <a:endParaRPr lang="en-US"/>
          </a:p>
        </p:txBody>
      </p:sp>
      <p:sp>
        <p:nvSpPr>
          <p:cNvPr id="104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Means of two independent samples</a:t>
            </a:r>
            <a:endParaRPr lang="sr-Latn-CS"/>
          </a:p>
        </p:txBody>
      </p:sp>
      <p:sp>
        <p:nvSpPr>
          <p:cNvPr id="104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sz="3000" dirty="0"/>
              <a:t>Under the null hypothesis this has a mean of zero</a:t>
            </a:r>
            <a:endParaRPr lang="sr-Cyrl-CS" sz="3000" dirty="0"/>
          </a:p>
          <a:p>
            <a:pPr>
              <a:lnSpc>
                <a:spcPct val="90000"/>
              </a:lnSpc>
            </a:pPr>
            <a:r>
              <a:rPr lang="en" sz="3000" dirty="0"/>
              <a:t>The sample is big enough; we assume that </a:t>
            </a:r>
            <a:r>
              <a:rPr lang="en" sz="3000" i="1" dirty="0"/>
              <a:t>p is </a:t>
            </a:r>
            <a:r>
              <a:rPr lang="en" sz="3000" dirty="0"/>
              <a:t>sufficiently well predicted for</a:t>
            </a:r>
            <a:endParaRPr lang="sr-Cyrl-CS" sz="3000" dirty="0"/>
          </a:p>
          <a:p>
            <a:pPr>
              <a:lnSpc>
                <a:spcPct val="90000"/>
              </a:lnSpc>
            </a:pPr>
            <a:endParaRPr lang="sr-Cyrl-CS" sz="3000" dirty="0"/>
          </a:p>
          <a:p>
            <a:pPr>
              <a:lnSpc>
                <a:spcPct val="90000"/>
              </a:lnSpc>
            </a:pPr>
            <a:endParaRPr lang="sr-Cyrl-CS" sz="3000" dirty="0"/>
          </a:p>
          <a:p>
            <a:pPr>
              <a:lnSpc>
                <a:spcPct val="90000"/>
              </a:lnSpc>
            </a:pPr>
            <a:r>
              <a:rPr lang="en" sz="3000" dirty="0"/>
              <a:t>And if the null hypothesis is correct</a:t>
            </a:r>
            <a:endParaRPr lang="sr-Cyrl-CS" sz="3000" dirty="0"/>
          </a:p>
          <a:p>
            <a:pPr lvl="1">
              <a:lnSpc>
                <a:spcPct val="90000"/>
              </a:lnSpc>
            </a:pPr>
            <a:r>
              <a:rPr lang="en" sz="2600" dirty="0"/>
              <a:t>the test statistic would be from the Standardized Normal distribution</a:t>
            </a:r>
            <a:endParaRPr lang="sr-Cyrl-CS" sz="2600" dirty="0"/>
          </a:p>
          <a:p>
            <a:pPr>
              <a:lnSpc>
                <a:spcPct val="90000"/>
              </a:lnSpc>
            </a:pPr>
            <a:r>
              <a:rPr lang="en-US" sz="3000" dirty="0"/>
              <a:t>This is a large sample Normal test or z test for two proportions</a:t>
            </a:r>
            <a:endParaRPr lang="sr-Latn-CS" sz="3000" dirty="0"/>
          </a:p>
        </p:txBody>
      </p:sp>
      <p:sp>
        <p:nvSpPr>
          <p:cNvPr id="1048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485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6016607"/>
              </p:ext>
            </p:extLst>
          </p:nvPr>
        </p:nvGraphicFramePr>
        <p:xfrm>
          <a:off x="1079564" y="3371088"/>
          <a:ext cx="4824412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282700" imgH="241300" progId="Equation.3">
                  <p:embed/>
                </p:oleObj>
              </mc:Choice>
              <mc:Fallback>
                <p:oleObj name="Equation" r:id="rId3" imgW="1282700" imgH="2413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64" y="3371088"/>
                        <a:ext cx="4824412" cy="893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9D550-54AE-45E0-B1D4-85C5AF0E4E3F}" type="slidenum">
              <a:rPr lang="en-US"/>
              <a:pPr/>
              <a:t>4</a:t>
            </a:fld>
            <a:endParaRPr lang="en-US"/>
          </a:p>
        </p:txBody>
      </p:sp>
      <p:sp>
        <p:nvSpPr>
          <p:cNvPr id="98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i="1"/>
              <a:t>t</a:t>
            </a:r>
            <a:r>
              <a:rPr lang="en"/>
              <a:t> distribution</a:t>
            </a:r>
            <a:endParaRPr lang="sr-Latn-CS"/>
          </a:p>
        </p:txBody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800" dirty="0"/>
              <a:t>Relationship                      will follow a Normal distribution that has a mean of 0 and a standard deviation of 1</a:t>
            </a:r>
            <a:endParaRPr lang="sr-Cyrl-CS" sz="2800" dirty="0"/>
          </a:p>
          <a:p>
            <a:pPr lvl="1"/>
            <a:r>
              <a:rPr lang="en" sz="2400" dirty="0"/>
              <a:t>Standardized Normal distribution </a:t>
            </a:r>
          </a:p>
          <a:p>
            <a:r>
              <a:rPr lang="en" sz="2800" dirty="0"/>
              <a:t>This is not true for small samples</a:t>
            </a:r>
            <a:endParaRPr lang="sr-Cyrl-CS" sz="2800" dirty="0"/>
          </a:p>
          <a:p>
            <a:r>
              <a:rPr lang="en" sz="2800" dirty="0"/>
              <a:t>Estimated standard deviation </a:t>
            </a:r>
            <a:r>
              <a:rPr lang="en" sz="2800" i="1" dirty="0"/>
              <a:t>s </a:t>
            </a:r>
            <a:r>
              <a:rPr lang="en" sz="2800" dirty="0"/>
              <a:t>can vary from sample to sample</a:t>
            </a:r>
            <a:endParaRPr lang="sr-Cyrl-CS" sz="2800" dirty="0"/>
          </a:p>
          <a:p>
            <a:r>
              <a:rPr lang="en" sz="2800" dirty="0"/>
              <a:t>Samples with small standard deviation </a:t>
            </a:r>
          </a:p>
          <a:p>
            <a:pPr lvl="1"/>
            <a:r>
              <a:rPr lang="en" sz="2000" dirty="0"/>
              <a:t>they give very large coefficients and the distribution will have a much longer end than the Normal distribution</a:t>
            </a:r>
            <a:endParaRPr lang="sr-Latn-CS" sz="2000" dirty="0"/>
          </a:p>
        </p:txBody>
      </p:sp>
      <p:sp>
        <p:nvSpPr>
          <p:cNvPr id="989188" name="Rectangle 4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8918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0665978"/>
              </p:ext>
            </p:extLst>
          </p:nvPr>
        </p:nvGraphicFramePr>
        <p:xfrm>
          <a:off x="2948782" y="1427164"/>
          <a:ext cx="2097087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63225" imgH="253890" progId="Equation.3">
                  <p:embed/>
                </p:oleObj>
              </mc:Choice>
              <mc:Fallback>
                <p:oleObj name="Equation" r:id="rId3" imgW="863225" imgH="25389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8782" y="1427164"/>
                        <a:ext cx="2097087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32012-4502-48BB-8C42-5A1D4B90F915}" type="slidenum">
              <a:rPr lang="en-US"/>
              <a:pPr/>
              <a:t>5</a:t>
            </a:fld>
            <a:endParaRPr lang="en-US"/>
          </a:p>
        </p:txBody>
      </p:sp>
      <p:sp>
        <p:nvSpPr>
          <p:cNvPr id="99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i="1"/>
              <a:t>t</a:t>
            </a:r>
            <a:r>
              <a:rPr lang="en"/>
              <a:t> distribution</a:t>
            </a:r>
            <a:endParaRPr lang="sr-Latn-CS"/>
          </a:p>
        </p:txBody>
      </p:sp>
      <p:sp>
        <p:nvSpPr>
          <p:cNvPr id="99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3000" dirty="0"/>
              <a:t>Provided that the observations come from a Normal distribution, the sampling distribution of</a:t>
            </a:r>
          </a:p>
          <a:p>
            <a:endParaRPr lang="sr-Cyrl-CS" sz="3000" dirty="0"/>
          </a:p>
          <a:p>
            <a:r>
              <a:rPr lang="en" sz="3000" dirty="0"/>
              <a:t>is </a:t>
            </a:r>
            <a:r>
              <a:rPr lang="en" sz="3000" b="1" dirty="0"/>
              <a:t>Student's t distribution </a:t>
            </a:r>
            <a:r>
              <a:rPr lang="en" sz="3000" dirty="0"/>
              <a:t>with </a:t>
            </a:r>
            <a:r>
              <a:rPr lang="en" sz="3000" i="1" dirty="0"/>
              <a:t>n </a:t>
            </a:r>
            <a:r>
              <a:rPr lang="en" sz="3000" dirty="0"/>
              <a:t>–1 degrees of freedom</a:t>
            </a:r>
          </a:p>
          <a:p>
            <a:r>
              <a:rPr lang="en" sz="3000" dirty="0"/>
              <a:t>We can replace the Normal distribution with</a:t>
            </a:r>
          </a:p>
          <a:p>
            <a:pPr lvl="1"/>
            <a:r>
              <a:rPr lang="en" sz="2600" i="1" dirty="0"/>
              <a:t>t </a:t>
            </a:r>
            <a:r>
              <a:rPr lang="en" sz="2600" dirty="0"/>
              <a:t>distribution in confidence intervals and significance tests for small samples </a:t>
            </a:r>
            <a:endParaRPr lang="sr-Cyrl-CS" sz="2600" dirty="0"/>
          </a:p>
        </p:txBody>
      </p:sp>
      <p:sp>
        <p:nvSpPr>
          <p:cNvPr id="9912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91237" name="Object 5"/>
          <p:cNvGraphicFramePr>
            <a:graphicFrameLocks noChangeAspect="1"/>
          </p:cNvGraphicFramePr>
          <p:nvPr/>
        </p:nvGraphicFramePr>
        <p:xfrm>
          <a:off x="1541463" y="2625725"/>
          <a:ext cx="3113087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863225" imgH="253890" progId="Equation.3">
                  <p:embed/>
                </p:oleObj>
              </mc:Choice>
              <mc:Fallback>
                <p:oleObj name="Equation" r:id="rId3" imgW="863225" imgH="25389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1463" y="2625725"/>
                        <a:ext cx="3113087" cy="923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12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6ECED-BDA9-4E3E-97D9-E57F8986C068}" type="slidenum">
              <a:rPr lang="en-US"/>
              <a:pPr/>
              <a:t>6</a:t>
            </a:fld>
            <a:endParaRPr lang="en-US"/>
          </a:p>
        </p:txBody>
      </p:sp>
      <p:sp>
        <p:nvSpPr>
          <p:cNvPr id="99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600" dirty="0"/>
              <a:t>Student’s </a:t>
            </a:r>
            <a:r>
              <a:rPr lang="en" sz="2600" i="1" dirty="0"/>
              <a:t>t</a:t>
            </a:r>
            <a:r>
              <a:rPr lang="en" sz="2600" dirty="0"/>
              <a:t> distribution by 1, 4 and 20 degrees of freedom, showing convergence to the Standardized Normal distribution </a:t>
            </a:r>
          </a:p>
        </p:txBody>
      </p:sp>
      <p:pic>
        <p:nvPicPr>
          <p:cNvPr id="1049602" name="Picture 2">
            <a:extLst>
              <a:ext uri="{FF2B5EF4-FFF2-40B4-BE49-F238E27FC236}">
                <a16:creationId xmlns:a16="http://schemas.microsoft.com/office/drawing/2014/main" id="{0C5B0B28-68C8-BF16-DB84-1AA0A6BC8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15" y="1500913"/>
            <a:ext cx="6389751" cy="460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1C45-8997-4D4E-B70C-1C298E7B1AA0}" type="slidenum">
              <a:rPr lang="en-US"/>
              <a:pPr/>
              <a:t>7</a:t>
            </a:fld>
            <a:endParaRPr lang="en-US"/>
          </a:p>
        </p:txBody>
      </p:sp>
      <p:sp>
        <p:nvSpPr>
          <p:cNvPr id="99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Two-tailed probability points </a:t>
            </a:r>
            <a:r>
              <a:rPr lang="en" sz="3600" i="1" dirty="0"/>
              <a:t>of the t </a:t>
            </a:r>
            <a:r>
              <a:rPr lang="en" sz="3600" dirty="0"/>
              <a:t>distribution </a:t>
            </a:r>
          </a:p>
        </p:txBody>
      </p:sp>
      <p:graphicFrame>
        <p:nvGraphicFramePr>
          <p:cNvPr id="995331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6023100"/>
              </p:ext>
            </p:extLst>
          </p:nvPr>
        </p:nvGraphicFramePr>
        <p:xfrm>
          <a:off x="1498600" y="1296988"/>
          <a:ext cx="6862763" cy="510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15380" imgH="4472950" progId="Word.Document.8">
                  <p:embed/>
                </p:oleObj>
              </mc:Choice>
              <mc:Fallback>
                <p:oleObj name="Document" r:id="rId3" imgW="6015380" imgH="4472950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6317"/>
                      <a:stretch>
                        <a:fillRect/>
                      </a:stretch>
                    </p:blipFill>
                    <p:spPr bwMode="auto">
                      <a:xfrm>
                        <a:off x="1498600" y="1296988"/>
                        <a:ext cx="6862763" cy="510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41D84-C4CC-44DB-A0F7-8541306245C6}" type="slidenum">
              <a:rPr lang="en-US"/>
              <a:pPr/>
              <a:t>8</a:t>
            </a:fld>
            <a:endParaRPr lang="en-US"/>
          </a:p>
        </p:txBody>
      </p:sp>
      <p:sp>
        <p:nvSpPr>
          <p:cNvPr id="99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Two-tailed probability points </a:t>
            </a:r>
            <a:r>
              <a:rPr lang="en" sz="3600" i="1" dirty="0"/>
              <a:t>of the t </a:t>
            </a:r>
            <a:r>
              <a:rPr lang="en" sz="3600" dirty="0"/>
              <a:t>distribution </a:t>
            </a:r>
          </a:p>
        </p:txBody>
      </p:sp>
      <p:graphicFrame>
        <p:nvGraphicFramePr>
          <p:cNvPr id="997379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0831486"/>
              </p:ext>
            </p:extLst>
          </p:nvPr>
        </p:nvGraphicFramePr>
        <p:xfrm>
          <a:off x="1855788" y="1322388"/>
          <a:ext cx="6224587" cy="505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06029" imgH="4875102" progId="Word.Document.8">
                  <p:embed/>
                </p:oleObj>
              </mc:Choice>
              <mc:Fallback>
                <p:oleObj name="Document" r:id="rId3" imgW="6006029" imgH="487510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b="6940"/>
                      <a:stretch>
                        <a:fillRect/>
                      </a:stretch>
                    </p:blipFill>
                    <p:spPr bwMode="auto">
                      <a:xfrm>
                        <a:off x="1855788" y="1322388"/>
                        <a:ext cx="6224587" cy="5053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6519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14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C26C7-6AAE-4377-8FC2-2E2B882A21CA}" type="slidenum">
              <a:rPr lang="en-US"/>
              <a:pPr/>
              <a:t>9</a:t>
            </a:fld>
            <a:endParaRPr lang="en-US"/>
          </a:p>
        </p:txBody>
      </p:sp>
      <p:sp>
        <p:nvSpPr>
          <p:cNvPr id="999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600"/>
              <a:t>Sample </a:t>
            </a:r>
            <a:r>
              <a:rPr lang="en" sz="2600" i="1"/>
              <a:t>t</a:t>
            </a:r>
            <a:r>
              <a:rPr lang="en" sz="2600"/>
              <a:t> ratios derived from 750 samples of 4 human heights and </a:t>
            </a:r>
            <a:r>
              <a:rPr lang="en" sz="2600" i="1"/>
              <a:t>t</a:t>
            </a:r>
            <a:r>
              <a:rPr lang="en" sz="2600"/>
              <a:t> distribution, according to Student (1908) </a:t>
            </a:r>
          </a:p>
        </p:txBody>
      </p:sp>
      <p:pic>
        <p:nvPicPr>
          <p:cNvPr id="1050626" name="Picture 2">
            <a:extLst>
              <a:ext uri="{FF2B5EF4-FFF2-40B4-BE49-F238E27FC236}">
                <a16:creationId xmlns:a16="http://schemas.microsoft.com/office/drawing/2014/main" id="{A9399432-B9D9-0757-1989-A39C84110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4" y="1614106"/>
            <a:ext cx="6858381" cy="445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6519"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265</TotalTime>
  <Words>1906</Words>
  <Application>Microsoft Office PowerPoint</Application>
  <PresentationFormat>On-screen Show (4:3)</PresentationFormat>
  <Paragraphs>264</Paragraphs>
  <Slides>30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FIT slajd predavanja</vt:lpstr>
      <vt:lpstr>Equation</vt:lpstr>
      <vt:lpstr>Document</vt:lpstr>
      <vt:lpstr>      COMPARISON OF SMALL SAMPLE MEANS</vt:lpstr>
      <vt:lpstr>Comparing the means of small samples - t distribution </vt:lpstr>
      <vt:lpstr>t distribution</vt:lpstr>
      <vt:lpstr>t distribution</vt:lpstr>
      <vt:lpstr>t distribution</vt:lpstr>
      <vt:lpstr>Student’s t distribution by 1, 4 and 20 degrees of freedom, showing convergence to the Standardized Normal distribution </vt:lpstr>
      <vt:lpstr>Two-tailed probability points of the t distribution </vt:lpstr>
      <vt:lpstr>Two-tailed probability points of the t distribution </vt:lpstr>
      <vt:lpstr>Sample t ratios derived from 750 samples of 4 human heights and t distribution, according to Student (1908) </vt:lpstr>
      <vt:lpstr>t one-sample method </vt:lpstr>
      <vt:lpstr>t one-sample method</vt:lpstr>
      <vt:lpstr>t one-sample method</vt:lpstr>
      <vt:lpstr>Capillary density (per mm2) in the foot of patients with ulceration and in a healthy control group</vt:lpstr>
      <vt:lpstr>Capillary density (per mm2) in the foot of patients with ulceration and in a healthy control group</vt:lpstr>
      <vt:lpstr>Two-sided probability points of the t distribution</vt:lpstr>
      <vt:lpstr>t one-sample method</vt:lpstr>
      <vt:lpstr>t one-sample method</vt:lpstr>
      <vt:lpstr>t one-sample method</vt:lpstr>
      <vt:lpstr>Normal difference plot and difference versus mean plot for data from patients  with ulceration </vt:lpstr>
      <vt:lpstr>Means of two independent samples </vt:lpstr>
      <vt:lpstr>Means of two independent samples</vt:lpstr>
      <vt:lpstr>Means of two independent samples</vt:lpstr>
      <vt:lpstr>Means of two independent samples</vt:lpstr>
      <vt:lpstr>Means of two independent samples</vt:lpstr>
      <vt:lpstr>Scatter plot versus group and Normal plot for patient averages from the capillary density </vt:lpstr>
      <vt:lpstr>Means of two independent samples</vt:lpstr>
      <vt:lpstr>Means of two independent samples</vt:lpstr>
      <vt:lpstr>Two-tailed probability points of the t distribution </vt:lpstr>
      <vt:lpstr>Means of two independent samples</vt:lpstr>
      <vt:lpstr>Means of two independent samples</vt:lpstr>
    </vt:vector>
  </TitlesOfParts>
  <Company>MFK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Katedra</cp:lastModifiedBy>
  <cp:revision>210</cp:revision>
  <dcterms:created xsi:type="dcterms:W3CDTF">2006-09-26T20:52:51Z</dcterms:created>
  <dcterms:modified xsi:type="dcterms:W3CDTF">2023-09-08T07:48:17Z</dcterms:modified>
</cp:coreProperties>
</file>